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4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98FA2-7A1E-40B5-BF08-0B230995220F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A3C86-28DB-4D79-A19A-62CCB5FE2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712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A3C86-28DB-4D79-A19A-62CCB5FE21E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531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7755927-3EB5-41BA-91D5-BA8D98C285FC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75480D0-6F4D-4DE8-9A95-FF5CA2E08D5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5008" y="2636912"/>
            <a:ext cx="89289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/>
              <a:t>МЕТОДЫ СТРОИТЕЛЬСТВА ПОДЗЕМНЫХ И ЗАГЛУБЛЕННЫХ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11823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7" y="375047"/>
            <a:ext cx="8803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rebuchet MS" panose="020B0603020202020204" pitchFamily="34" charset="0"/>
              </a:rPr>
              <a:t>Методы строительства подземных и заглубленных сооружений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24744"/>
            <a:ext cx="8856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ru-RU" sz="1600" b="1" dirty="0" smtClean="0"/>
              <a:t>        </a:t>
            </a:r>
            <a:r>
              <a:rPr lang="ru-RU" sz="1600" i="1" dirty="0" smtClean="0"/>
              <a:t>К </a:t>
            </a:r>
            <a:r>
              <a:rPr lang="ru-RU" sz="1600" i="1" dirty="0"/>
              <a:t>заглубленным относятся сооружения, нижняя часть которых располагается под землей, а верхняя — выше уровня земли. Таким образом, возводятся очистные сооружения, резервуары, </a:t>
            </a:r>
            <a:r>
              <a:rPr lang="ru-RU" sz="1600" i="1" dirty="0" err="1" smtClean="0"/>
              <a:t>вагоноопрокидыватели</a:t>
            </a:r>
            <a:r>
              <a:rPr lang="ru-RU" sz="1600" i="1" dirty="0" smtClean="0"/>
              <a:t>, </a:t>
            </a:r>
            <a:r>
              <a:rPr lang="ru-RU" sz="1600" i="1" dirty="0"/>
              <a:t>подземная инфраструктура жилых зданий и зданий общественного назначения, многоэтажные гаражи, транспортные сооруже­ния и др. </a:t>
            </a:r>
            <a:endParaRPr lang="ru-RU" sz="1600" dirty="0"/>
          </a:p>
          <a:p>
            <a:r>
              <a:rPr lang="ru-RU" sz="1600" dirty="0"/>
              <a:t>      </a:t>
            </a:r>
            <a:r>
              <a:rPr lang="ru-RU" sz="1600" dirty="0" smtClean="0"/>
              <a:t>    По </a:t>
            </a:r>
            <a:r>
              <a:rPr lang="ru-RU" sz="1600" dirty="0"/>
              <a:t>способу строительства подземные сооружения подразделяются на устраиваемые: </a:t>
            </a:r>
          </a:p>
          <a:p>
            <a:pPr lvl="1"/>
            <a:r>
              <a:rPr lang="ru-RU" sz="1600" i="1" dirty="0">
                <a:solidFill>
                  <a:srgbClr val="0070C0"/>
                </a:solidFill>
              </a:rPr>
              <a:t>- открытым способом;</a:t>
            </a:r>
          </a:p>
          <a:p>
            <a:pPr lvl="1"/>
            <a:r>
              <a:rPr lang="ru-RU" sz="1600" i="1" dirty="0">
                <a:solidFill>
                  <a:srgbClr val="0070C0"/>
                </a:solidFill>
              </a:rPr>
              <a:t>- полузакрытым способом;</a:t>
            </a:r>
          </a:p>
          <a:p>
            <a:pPr lvl="1"/>
            <a:r>
              <a:rPr lang="ru-RU" sz="1600" i="1" dirty="0">
                <a:solidFill>
                  <a:srgbClr val="0070C0"/>
                </a:solidFill>
              </a:rPr>
              <a:t>- закрытым способом. </a:t>
            </a:r>
          </a:p>
          <a:p>
            <a:pPr indent="457200"/>
            <a:r>
              <a:rPr lang="ru-RU" sz="1600" b="1" i="1" dirty="0"/>
              <a:t>Открытый способ</a:t>
            </a:r>
            <a:r>
              <a:rPr lang="ru-RU" sz="1600" i="1" dirty="0"/>
              <a:t> целесообразно применять в сухих грунтах, когда уровень грунтовых вод находится ниже днища сооружения. Работы производят в следующем порядке: </a:t>
            </a:r>
            <a:endParaRPr lang="ru-RU" sz="1600" dirty="0"/>
          </a:p>
          <a:p>
            <a:pPr lvl="1"/>
            <a:r>
              <a:rPr lang="ru-RU" sz="1600" i="1" dirty="0"/>
              <a:t>- разрабатывается котло­ван с естественными или укрепленными откосами, на дне кото­рого возводится сооружение; </a:t>
            </a:r>
            <a:endParaRPr lang="ru-RU" sz="1600" dirty="0"/>
          </a:p>
          <a:p>
            <a:pPr lvl="1"/>
            <a:r>
              <a:rPr lang="ru-RU" sz="1600" i="1" dirty="0" smtClean="0"/>
              <a:t>- выполняется </a:t>
            </a:r>
            <a:r>
              <a:rPr lang="ru-RU" sz="1600" i="1" dirty="0"/>
              <a:t>обратная засыпка па­зух грунтом. </a:t>
            </a:r>
            <a:endParaRPr lang="ru-RU" sz="1600" dirty="0" smtClean="0"/>
          </a:p>
          <a:p>
            <a:r>
              <a:rPr lang="ru-RU" sz="1600" i="1" dirty="0" smtClean="0"/>
              <a:t>           Если </a:t>
            </a:r>
            <a:r>
              <a:rPr lang="ru-RU" sz="1600" i="1" dirty="0"/>
              <a:t>уровень грунтовых вод находится выше основа­ния сооружения, то приходится принимать меры по откачке воды из котлована или понижению уровня грунтовых вод.</a:t>
            </a:r>
            <a:endParaRPr lang="ru-RU" sz="1600" dirty="0"/>
          </a:p>
          <a:p>
            <a:r>
              <a:rPr lang="ru-RU" sz="1600" i="1" dirty="0" smtClean="0"/>
              <a:t>           При </a:t>
            </a:r>
            <a:r>
              <a:rPr lang="ru-RU" sz="1600" i="1" dirty="0"/>
              <a:t>заглублении инженерных сооружений значительно ниже уровня грунтовых вод открытый способ разработки грунта также является наиболее простым и доступным. Однако положение ос­ложняется необходимостью выполнения дополнительных работ по осушению котлованов с применением водоотлива или водопонижения.</a:t>
            </a:r>
            <a:endParaRPr lang="ru-RU" sz="1600" dirty="0"/>
          </a:p>
          <a:p>
            <a:r>
              <a:rPr lang="ru-RU" sz="1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860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13690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6052329"/>
            <a:ext cx="81369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Рис.1</a:t>
            </a:r>
            <a:r>
              <a:rPr lang="ru-RU" sz="1600" dirty="0" smtClean="0"/>
              <a:t> </a:t>
            </a:r>
            <a:r>
              <a:rPr lang="ru-RU" sz="1600" dirty="0"/>
              <a:t>Котлован Центрального ядра Международного центра «Москва-Сити» (1999)</a:t>
            </a:r>
          </a:p>
        </p:txBody>
      </p:sp>
    </p:spTree>
    <p:extLst>
      <p:ext uri="{BB962C8B-B14F-4D97-AF65-F5344CB8AC3E}">
        <p14:creationId xmlns:p14="http://schemas.microsoft.com/office/powerpoint/2010/main" val="206771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469693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Строительство подземных сооружений открытым методом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96753"/>
            <a:ext cx="89644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 Строительство подземных сооружений </a:t>
            </a:r>
            <a:r>
              <a:rPr lang="ru-RU" sz="1600" b="1" dirty="0"/>
              <a:t>открытым способом</a:t>
            </a:r>
            <a:r>
              <a:rPr lang="ru-RU" sz="1600" dirty="0"/>
              <a:t> может осуществляться как в котлованах </a:t>
            </a:r>
            <a:r>
              <a:rPr lang="ru-RU" sz="1600" b="1" dirty="0"/>
              <a:t>без крепления, борта которых сформированы под углом естественного откоса грунта</a:t>
            </a:r>
            <a:r>
              <a:rPr lang="ru-RU" sz="1600" dirty="0"/>
              <a:t>, так и в котлованах, </a:t>
            </a:r>
            <a:r>
              <a:rPr lang="ru-RU" sz="1600" b="1" dirty="0"/>
              <a:t>подкрепленных ограждающими конструкциями (рис. </a:t>
            </a:r>
            <a:r>
              <a:rPr lang="ru-RU" sz="1600" b="1" dirty="0" smtClean="0"/>
              <a:t>2).</a:t>
            </a:r>
            <a:r>
              <a:rPr lang="ru-RU" sz="1600" dirty="0" smtClean="0"/>
              <a:t> </a:t>
            </a:r>
            <a:endParaRPr lang="ru-RU" sz="1600" dirty="0"/>
          </a:p>
          <a:p>
            <a:r>
              <a:rPr lang="ru-RU" sz="1600" dirty="0"/>
              <a:t>      Устройство котлованов в откосах является наиболее простым и, как правило, экономичным решением, однако применение этого способа встречает множество ограничений, особенно в условиях стесненной городской застройки. Ограничением, в первую очередь, является: </a:t>
            </a:r>
          </a:p>
          <a:p>
            <a:r>
              <a:rPr lang="ru-RU" sz="1600" dirty="0"/>
              <a:t> -   </a:t>
            </a:r>
            <a:r>
              <a:rPr lang="ru-RU" sz="1600" dirty="0" smtClean="0"/>
              <a:t>требуемая </a:t>
            </a:r>
            <a:r>
              <a:rPr lang="ru-RU" sz="1600" dirty="0"/>
              <a:t>глубина котлована.</a:t>
            </a:r>
          </a:p>
          <a:p>
            <a:r>
              <a:rPr lang="ru-RU" sz="1600" dirty="0"/>
              <a:t> -   </a:t>
            </a:r>
            <a:r>
              <a:rPr lang="ru-RU" sz="1600" dirty="0" smtClean="0"/>
              <a:t>пологие </a:t>
            </a:r>
            <a:r>
              <a:rPr lang="ru-RU" sz="1600" dirty="0"/>
              <a:t>откосы, занимаемая площадь и объемы вынутого из котлована грунта существенно возрастают, что делает этот способ нецелесообразным или невозможным в силу ограниченности площадки. </a:t>
            </a:r>
          </a:p>
          <a:p>
            <a:r>
              <a:rPr lang="ru-RU" sz="1600" dirty="0"/>
              <a:t>- </a:t>
            </a:r>
            <a:r>
              <a:rPr lang="ru-RU" sz="1600" dirty="0" smtClean="0"/>
              <a:t>   подземные </a:t>
            </a:r>
            <a:r>
              <a:rPr lang="ru-RU" sz="1600" dirty="0"/>
              <a:t>воды, так как становится необходимым использование строительного водопонижения.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273846"/>
            <a:ext cx="655272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115616" y="6393249"/>
            <a:ext cx="7291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0070C0"/>
                </a:solidFill>
              </a:rPr>
              <a:t>Рис.2</a:t>
            </a:r>
            <a:r>
              <a:rPr lang="ru-RU" sz="1600" b="1" i="1" dirty="0" smtClean="0"/>
              <a:t>  </a:t>
            </a:r>
            <a:r>
              <a:rPr lang="ru-RU" sz="1600" i="1" dirty="0" smtClean="0"/>
              <a:t>Схема </a:t>
            </a:r>
            <a:r>
              <a:rPr lang="ru-RU" sz="1600" i="1" dirty="0"/>
              <a:t>строительства в котловане с откосами (а) и с ограждением (б).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5921270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а)  </a:t>
            </a:r>
            <a:r>
              <a:rPr lang="ru-RU" dirty="0" smtClean="0"/>
              <a:t>                                                     </a:t>
            </a:r>
            <a:r>
              <a:rPr lang="ru-RU" dirty="0"/>
              <a:t>б)</a:t>
            </a:r>
          </a:p>
        </p:txBody>
      </p:sp>
    </p:spTree>
    <p:extLst>
      <p:ext uri="{BB962C8B-B14F-4D97-AF65-F5344CB8AC3E}">
        <p14:creationId xmlns:p14="http://schemas.microsoft.com/office/powerpoint/2010/main" val="285241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016" y="5287340"/>
            <a:ext cx="8892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Другой технологией устройства подземных сооружений в котлованах является строительство </a:t>
            </a:r>
            <a:r>
              <a:rPr lang="ru-RU" sz="1600" b="1" dirty="0"/>
              <a:t>способом опускного колодца</a:t>
            </a:r>
            <a:r>
              <a:rPr lang="ru-RU" sz="1600" dirty="0"/>
              <a:t> </a:t>
            </a:r>
            <a:r>
              <a:rPr lang="ru-RU" sz="1600" b="1" dirty="0">
                <a:solidFill>
                  <a:srgbClr val="0070C0"/>
                </a:solidFill>
              </a:rPr>
              <a:t>(рис. </a:t>
            </a:r>
            <a:r>
              <a:rPr lang="ru-RU" sz="1600" b="1" dirty="0" smtClean="0">
                <a:solidFill>
                  <a:srgbClr val="0070C0"/>
                </a:solidFill>
              </a:rPr>
              <a:t>3)</a:t>
            </a:r>
            <a:r>
              <a:rPr lang="ru-RU" sz="1600" b="1" dirty="0" smtClean="0"/>
              <a:t>.</a:t>
            </a:r>
            <a:r>
              <a:rPr lang="ru-RU" sz="1600" dirty="0" smtClean="0"/>
              <a:t> </a:t>
            </a:r>
            <a:r>
              <a:rPr lang="ru-RU" sz="1600" dirty="0"/>
              <a:t>Стены в нижней части колодца оборудуют режущим краем - ножом. При извлечении грунта внутри колодца конструкция погружается в грунт под действием собственного веса или дополнительной нагрузки. По мере погружения стены колодца наращиваются. После погружения колодца до проектной глубины устраивается днище, гидроизоляция и выполняются конструкции внутри колодца.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280920" cy="45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17286" y="4869160"/>
            <a:ext cx="5963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70C0"/>
                </a:solidFill>
              </a:rPr>
              <a:t>Рис. </a:t>
            </a:r>
            <a:r>
              <a:rPr lang="ru-RU" sz="1600" b="1" i="1" dirty="0" smtClean="0">
                <a:solidFill>
                  <a:srgbClr val="0070C0"/>
                </a:solidFill>
              </a:rPr>
              <a:t>3 </a:t>
            </a:r>
            <a:r>
              <a:rPr lang="ru-RU" sz="1600" i="1" dirty="0" smtClean="0"/>
              <a:t>Погружение </a:t>
            </a:r>
            <a:r>
              <a:rPr lang="ru-RU" sz="1600" i="1" dirty="0"/>
              <a:t>сборно-монолитного опускного колодца.</a:t>
            </a:r>
          </a:p>
        </p:txBody>
      </p:sp>
    </p:spTree>
    <p:extLst>
      <p:ext uri="{BB962C8B-B14F-4D97-AF65-F5344CB8AC3E}">
        <p14:creationId xmlns:p14="http://schemas.microsoft.com/office/powerpoint/2010/main" val="263133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14880"/>
            <a:ext cx="6977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Ограждений котлованов и фундаментов зданий способом «стена в грунте»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56176" y="1335417"/>
            <a:ext cx="2736304" cy="4968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Строительство ограждений котлованов и фундаментов зданий способом «стена в грунте» предполагает устройство в грунте с помощью специального оборудования узкой траншеи требуемой глубины, устойчивость стенок которой обеспечивается специальными </a:t>
            </a:r>
            <a:r>
              <a:rPr lang="ru-RU" dirty="0" err="1"/>
              <a:t>тиксотропными</a:t>
            </a:r>
            <a:r>
              <a:rPr lang="ru-RU" dirty="0"/>
              <a:t> растворами из </a:t>
            </a:r>
            <a:r>
              <a:rPr lang="ru-RU" dirty="0" err="1"/>
              <a:t>бентонитовых</a:t>
            </a:r>
            <a:r>
              <a:rPr lang="ru-RU" dirty="0"/>
              <a:t> глин (</a:t>
            </a:r>
            <a:r>
              <a:rPr lang="ru-RU" dirty="0" smtClean="0">
                <a:solidFill>
                  <a:srgbClr val="0070C0"/>
                </a:solidFill>
              </a:rPr>
              <a:t>рис.4</a:t>
            </a:r>
            <a:r>
              <a:rPr lang="ru-RU" dirty="0" smtClean="0"/>
              <a:t>). 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124744"/>
            <a:ext cx="5710009" cy="528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646463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i="1" dirty="0" smtClean="0">
                <a:solidFill>
                  <a:srgbClr val="0070C0"/>
                </a:solidFill>
              </a:rPr>
              <a:t>Рис.4 </a:t>
            </a:r>
            <a:r>
              <a:rPr lang="ru-RU" sz="1400" i="1" dirty="0" smtClean="0"/>
              <a:t>Последовательность </a:t>
            </a:r>
            <a:r>
              <a:rPr lang="ru-RU" sz="1400" i="1" dirty="0"/>
              <a:t>устройства «стены в грунте».</a:t>
            </a:r>
          </a:p>
        </p:txBody>
      </p:sp>
    </p:spTree>
    <p:extLst>
      <p:ext uri="{BB962C8B-B14F-4D97-AF65-F5344CB8AC3E}">
        <p14:creationId xmlns:p14="http://schemas.microsoft.com/office/powerpoint/2010/main" val="83464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3" y="404664"/>
            <a:ext cx="6139765" cy="540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269252" y="310504"/>
            <a:ext cx="28803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Наиболее распространенным в настоящее время способом крепления ограждений котлованов при строительстве открытым способом является </a:t>
            </a:r>
            <a:r>
              <a:rPr lang="ru-RU" b="1" dirty="0" smtClean="0"/>
              <a:t>устройство временной распорной системы из металлических элементов</a:t>
            </a:r>
            <a:r>
              <a:rPr lang="ru-RU" dirty="0" smtClean="0"/>
              <a:t> (</a:t>
            </a:r>
            <a:r>
              <a:rPr lang="ru-RU" dirty="0" smtClean="0">
                <a:solidFill>
                  <a:srgbClr val="00B0F0"/>
                </a:solidFill>
              </a:rPr>
              <a:t>рис.5.</a:t>
            </a:r>
            <a:r>
              <a:rPr lang="ru-RU" dirty="0" smtClean="0"/>
              <a:t>).</a:t>
            </a:r>
            <a:r>
              <a:rPr lang="ru-RU" b="1" dirty="0" smtClean="0"/>
              <a:t> </a:t>
            </a:r>
            <a:r>
              <a:rPr lang="ru-RU" dirty="0" smtClean="0"/>
              <a:t>В качестве распорных элементов обычно используют стальные трубы или прокатные профили. В глубоких котлованах распорные системы устанавливаются в несколько ярусов.</a:t>
            </a:r>
          </a:p>
          <a:p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1632" y="5861942"/>
            <a:ext cx="6534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00B0F0"/>
                </a:solidFill>
              </a:rPr>
              <a:t>Рис.5.</a:t>
            </a:r>
            <a:r>
              <a:rPr lang="ru-RU" sz="1400" i="1" dirty="0" smtClean="0"/>
              <a:t> </a:t>
            </a:r>
            <a:r>
              <a:rPr lang="ru-RU" sz="1400" i="1" dirty="0"/>
              <a:t>Многоярусное распорное крепление котлована.</a:t>
            </a:r>
          </a:p>
        </p:txBody>
      </p:sp>
    </p:spTree>
    <p:extLst>
      <p:ext uri="{BB962C8B-B14F-4D97-AF65-F5344CB8AC3E}">
        <p14:creationId xmlns:p14="http://schemas.microsoft.com/office/powerpoint/2010/main" val="402195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165" y="2108058"/>
            <a:ext cx="8587680" cy="405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504" y="6165303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00B0F0"/>
                </a:solidFill>
              </a:rPr>
              <a:t>Рис.6.</a:t>
            </a:r>
            <a:r>
              <a:rPr lang="ru-RU" sz="1400" i="1" dirty="0" smtClean="0"/>
              <a:t> </a:t>
            </a:r>
            <a:r>
              <a:rPr lang="ru-RU" sz="1400" i="1" dirty="0"/>
              <a:t>Распорное крепление из инвентарных элементов (а) и конструкция </a:t>
            </a:r>
            <a:r>
              <a:rPr lang="ru-RU" sz="1400" i="1" dirty="0" err="1"/>
              <a:t>преднапрегающего</a:t>
            </a:r>
            <a:r>
              <a:rPr lang="ru-RU" sz="1400" i="1" dirty="0"/>
              <a:t> домкрата (б)</a:t>
            </a:r>
          </a:p>
          <a:p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6632"/>
            <a:ext cx="878497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Среди технологических новинок, используемых за рубежом, но которые не нашли еще широкого применения в нашей стране, можно отметить </a:t>
            </a:r>
            <a:r>
              <a:rPr lang="ru-RU" b="1" dirty="0"/>
              <a:t>системы сборных металлических распорных элементов многократного применения с заменяемыми концевыми частями </a:t>
            </a:r>
            <a:r>
              <a:rPr lang="ru-RU" dirty="0"/>
              <a:t>(</a:t>
            </a:r>
            <a:r>
              <a:rPr lang="ru-RU" dirty="0" smtClean="0">
                <a:solidFill>
                  <a:srgbClr val="00B0F0"/>
                </a:solidFill>
              </a:rPr>
              <a:t>рис.6.а</a:t>
            </a:r>
            <a:r>
              <a:rPr lang="ru-RU" dirty="0"/>
              <a:t>)</a:t>
            </a:r>
            <a:r>
              <a:rPr lang="ru-RU" b="1" dirty="0"/>
              <a:t>.</a:t>
            </a:r>
            <a:r>
              <a:rPr lang="ru-RU" dirty="0"/>
              <a:t> Эти системы получили распространение в странах восточной Азии. Часто они включают в себя </a:t>
            </a:r>
            <a:r>
              <a:rPr lang="ru-RU" b="1" dirty="0"/>
              <a:t>ряд </a:t>
            </a:r>
            <a:r>
              <a:rPr lang="ru-RU" b="1" dirty="0" err="1"/>
              <a:t>преднапрягаемых</a:t>
            </a:r>
            <a:r>
              <a:rPr lang="ru-RU" b="1" dirty="0"/>
              <a:t> элементов </a:t>
            </a:r>
            <a:r>
              <a:rPr lang="ru-RU" dirty="0"/>
              <a:t>(</a:t>
            </a:r>
            <a:r>
              <a:rPr lang="ru-RU" dirty="0" smtClean="0">
                <a:solidFill>
                  <a:srgbClr val="00B0F0"/>
                </a:solidFill>
              </a:rPr>
              <a:t>рис.6.б</a:t>
            </a:r>
            <a:r>
              <a:rPr lang="ru-RU" dirty="0"/>
              <a:t>), позволяющих снижать перемещения ограждения котлована и контролировать величины усилий в распорках.</a:t>
            </a:r>
          </a:p>
          <a:p>
            <a:r>
              <a:rPr lang="ru-RU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9074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458" y="1196752"/>
            <a:ext cx="5184576" cy="412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-3409" y="5368860"/>
            <a:ext cx="5544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/>
              <a:t>Распорное крепление котлованов с помощью горизонтальных </a:t>
            </a:r>
            <a:r>
              <a:rPr lang="ru-RU" sz="1600" i="1" dirty="0" smtClean="0"/>
              <a:t>ферм </a:t>
            </a:r>
            <a:endParaRPr lang="ru-RU" sz="1600" i="1" dirty="0"/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196752"/>
            <a:ext cx="338437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427089" y="5368860"/>
            <a:ext cx="3834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/>
              <a:t>Распорное крепление котлованов с помощью </a:t>
            </a:r>
            <a:r>
              <a:rPr lang="ru-RU" sz="1600" i="1" dirty="0" smtClean="0"/>
              <a:t>вертикальных ферм 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23204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62741" y="190568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«</a:t>
            </a:r>
            <a:r>
              <a:rPr lang="ru-RU" sz="2400" b="1" i="1" dirty="0"/>
              <a:t>Островной» метод строительства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82401" y="702663"/>
            <a:ext cx="44615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При </a:t>
            </a:r>
            <a:r>
              <a:rPr lang="ru-RU" dirty="0"/>
              <a:t>больших в плане размерах подземного сооружения, возможно, использовать так называемый «островной» метод строительства. Для этого экскавация котлована выполняется в две стадии. </a:t>
            </a:r>
          </a:p>
          <a:p>
            <a:r>
              <a:rPr lang="ru-RU" dirty="0"/>
              <a:t>     На первой стадии до проектной отметки разрабатывается центральная часть котлована, по периметру оставляются грунтовые целики - бермы, удерживающие подпорную конструкцию. В центральной части котлована возводятся фундаментные конструкции, возможно совместно с каркасом подземной части. </a:t>
            </a:r>
          </a:p>
          <a:p>
            <a:r>
              <a:rPr lang="ru-RU" dirty="0"/>
              <a:t>      На втором этапе осуществляется разработка грунтовых берм с устройством наклонных подкосов в фундаментную конструкцию (</a:t>
            </a:r>
            <a:r>
              <a:rPr lang="ru-RU" dirty="0" smtClean="0">
                <a:solidFill>
                  <a:srgbClr val="00B0F0"/>
                </a:solidFill>
              </a:rPr>
              <a:t>рис.7.</a:t>
            </a:r>
            <a:r>
              <a:rPr lang="ru-RU" dirty="0" smtClean="0"/>
              <a:t>)</a:t>
            </a:r>
            <a:r>
              <a:rPr lang="ru-RU" dirty="0"/>
              <a:t> или распорок, упираемых в перекрытия каркаса центральной части сооружения (</a:t>
            </a:r>
            <a:r>
              <a:rPr lang="ru-RU" dirty="0" smtClean="0">
                <a:solidFill>
                  <a:srgbClr val="00B0F0"/>
                </a:solidFill>
              </a:rPr>
              <a:t>рис.8.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  <a:p>
            <a:r>
              <a:rPr lang="ru-RU" dirty="0"/>
              <a:t> 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51408"/>
            <a:ext cx="4502889" cy="506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98747" y="583213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B0F0"/>
                </a:solidFill>
              </a:rPr>
              <a:t>Рис.7.</a:t>
            </a:r>
            <a:r>
              <a:rPr lang="ru-RU" sz="1400" i="1" dirty="0" smtClean="0"/>
              <a:t> </a:t>
            </a:r>
            <a:r>
              <a:rPr lang="ru-RU" sz="1400" i="1" dirty="0"/>
              <a:t>«Островной» метод строительства под защитой берм.</a:t>
            </a:r>
          </a:p>
        </p:txBody>
      </p:sp>
    </p:spTree>
    <p:extLst>
      <p:ext uri="{BB962C8B-B14F-4D97-AF65-F5344CB8AC3E}">
        <p14:creationId xmlns:p14="http://schemas.microsoft.com/office/powerpoint/2010/main" val="341532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5175" y="42741"/>
            <a:ext cx="6552728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87624" y="6338656"/>
            <a:ext cx="66064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B0F0"/>
                </a:solidFill>
              </a:rPr>
              <a:t>Рис.8</a:t>
            </a:r>
            <a:r>
              <a:rPr lang="ru-RU" sz="1600" i="1" dirty="0">
                <a:solidFill>
                  <a:srgbClr val="00B0F0"/>
                </a:solidFill>
              </a:rPr>
              <a:t>.</a:t>
            </a:r>
            <a:r>
              <a:rPr lang="ru-RU" sz="1600" i="1" dirty="0"/>
              <a:t> «Островной» метод строительства под защитой берм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3200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148</TotalTime>
  <Words>759</Words>
  <Application>Microsoft Office PowerPoint</Application>
  <PresentationFormat>Экран (4:3)</PresentationFormat>
  <Paragraphs>47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Анатолий Гольцев</cp:lastModifiedBy>
  <cp:revision>12</cp:revision>
  <dcterms:created xsi:type="dcterms:W3CDTF">2018-03-20T03:27:09Z</dcterms:created>
  <dcterms:modified xsi:type="dcterms:W3CDTF">2019-09-23T08:44:21Z</dcterms:modified>
</cp:coreProperties>
</file>